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Merriweather"/>
      <p:regular r:id="rId15"/>
      <p:bold r:id="rId16"/>
      <p:italic r:id="rId17"/>
      <p:boldItalic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7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21" Type="http://schemas.openxmlformats.org/officeDocument/2006/relationships/font" Target="fonts/Open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erriweather-regular.fntdata"/><Relationship Id="rId14" Type="http://schemas.openxmlformats.org/officeDocument/2006/relationships/slide" Target="slides/slide10.xml"/><Relationship Id="rId17" Type="http://schemas.openxmlformats.org/officeDocument/2006/relationships/font" Target="fonts/Merriweather-italic.fntdata"/><Relationship Id="rId16" Type="http://schemas.openxmlformats.org/officeDocument/2006/relationships/font" Target="fonts/Merriweather-bold.fntdata"/><Relationship Id="rId5" Type="http://schemas.openxmlformats.org/officeDocument/2006/relationships/slide" Target="slides/slide1.xml"/><Relationship Id="rId19" Type="http://schemas.openxmlformats.org/officeDocument/2006/relationships/font" Target="fonts/OpenSans-regular.fntdata"/><Relationship Id="rId6" Type="http://schemas.openxmlformats.org/officeDocument/2006/relationships/slide" Target="slides/slide2.xml"/><Relationship Id="rId18" Type="http://schemas.openxmlformats.org/officeDocument/2006/relationships/font" Target="fonts/Merriweather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9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Relationship Id="rId6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6280190" y="1755815"/>
            <a:ext cx="7556421" cy="2480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3900"/>
              <a:buFont typeface="Merriweather"/>
              <a:buNone/>
            </a:pPr>
            <a:r>
              <a:rPr b="1" i="0" lang="en-US" sz="39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Teacher-led Professional Development: A Model for Addressing Learning Poverty in Namibia</a:t>
            </a:r>
            <a:endParaRPr b="0" i="0" sz="390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6280190" y="4533781"/>
            <a:ext cx="7556421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Presenter: Leena Mpingana Iileka</a:t>
            </a:r>
            <a:endParaRPr b="0" i="0" sz="1550" u="none" cap="none" strike="noStrike"/>
          </a:p>
        </p:txBody>
      </p:sp>
      <p:sp>
        <p:nvSpPr>
          <p:cNvPr id="59" name="Google Shape;59;p13"/>
          <p:cNvSpPr/>
          <p:nvPr/>
        </p:nvSpPr>
        <p:spPr>
          <a:xfrm>
            <a:off x="6280190" y="5074563"/>
            <a:ext cx="7556421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School: Van Rhyn Primary School</a:t>
            </a:r>
            <a:endParaRPr b="0" i="0" sz="1550" u="none" cap="none" strike="noStrike"/>
          </a:p>
        </p:txBody>
      </p:sp>
      <p:sp>
        <p:nvSpPr>
          <p:cNvPr id="60" name="Google Shape;60;p13"/>
          <p:cNvSpPr/>
          <p:nvPr/>
        </p:nvSpPr>
        <p:spPr>
          <a:xfrm>
            <a:off x="6280190" y="5615345"/>
            <a:ext cx="7556421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Event: Symposium on Eradicating Learning Poverty – A National Priority</a:t>
            </a:r>
            <a:endParaRPr b="0" i="0" sz="1550" u="none" cap="none" strike="noStrike"/>
          </a:p>
        </p:txBody>
      </p:sp>
      <p:sp>
        <p:nvSpPr>
          <p:cNvPr id="61" name="Google Shape;61;p13"/>
          <p:cNvSpPr/>
          <p:nvPr/>
        </p:nvSpPr>
        <p:spPr>
          <a:xfrm>
            <a:off x="6280190" y="6156127"/>
            <a:ext cx="7556421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Date: August 2023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"/>
          <p:cNvSpPr/>
          <p:nvPr/>
        </p:nvSpPr>
        <p:spPr>
          <a:xfrm>
            <a:off x="748070" y="514350"/>
            <a:ext cx="8638937" cy="5843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2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3650"/>
              <a:buFont typeface="Merriweather"/>
              <a:buNone/>
            </a:pPr>
            <a:r>
              <a:rPr b="1" i="0" lang="en-US" sz="36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Conclusion: Transformative Potential</a:t>
            </a:r>
            <a:endParaRPr b="0" i="0" sz="3650" u="none" cap="none" strike="noStrike"/>
          </a:p>
        </p:txBody>
      </p:sp>
      <p:sp>
        <p:nvSpPr>
          <p:cNvPr id="223" name="Google Shape;223;p22"/>
          <p:cNvSpPr/>
          <p:nvPr/>
        </p:nvSpPr>
        <p:spPr>
          <a:xfrm>
            <a:off x="748070" y="1547455"/>
            <a:ext cx="6339007" cy="598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None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The Annual Teachers' Information Sharing Seminar stands as a dynamic model of teacher-led professional development rooted in:</a:t>
            </a:r>
            <a:endParaRPr b="0" i="0" sz="1450" u="none" cap="none" strike="noStrike"/>
          </a:p>
        </p:txBody>
      </p:sp>
      <p:sp>
        <p:nvSpPr>
          <p:cNvPr id="224" name="Google Shape;224;p22"/>
          <p:cNvSpPr/>
          <p:nvPr/>
        </p:nvSpPr>
        <p:spPr>
          <a:xfrm>
            <a:off x="748070" y="2314099"/>
            <a:ext cx="6339007" cy="299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Char char="•"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National policy alignment</a:t>
            </a:r>
            <a:endParaRPr b="0" i="0" sz="1450" u="none" cap="none" strike="noStrike"/>
          </a:p>
        </p:txBody>
      </p:sp>
      <p:sp>
        <p:nvSpPr>
          <p:cNvPr id="225" name="Google Shape;225;p22"/>
          <p:cNvSpPr/>
          <p:nvPr/>
        </p:nvSpPr>
        <p:spPr>
          <a:xfrm>
            <a:off x="748070" y="2678668"/>
            <a:ext cx="6339007" cy="299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Char char="•"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Innovation in teaching methodologies</a:t>
            </a:r>
            <a:endParaRPr b="0" i="0" sz="1450" u="none" cap="none" strike="noStrike"/>
          </a:p>
        </p:txBody>
      </p:sp>
      <p:sp>
        <p:nvSpPr>
          <p:cNvPr id="226" name="Google Shape;226;p22"/>
          <p:cNvSpPr/>
          <p:nvPr/>
        </p:nvSpPr>
        <p:spPr>
          <a:xfrm>
            <a:off x="748070" y="3043237"/>
            <a:ext cx="6339007" cy="299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Char char="•"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Inclusive educational practices</a:t>
            </a:r>
            <a:endParaRPr b="0" i="0" sz="1450" u="none" cap="none" strike="noStrike"/>
          </a:p>
        </p:txBody>
      </p:sp>
      <p:sp>
        <p:nvSpPr>
          <p:cNvPr id="227" name="Google Shape;227;p22"/>
          <p:cNvSpPr/>
          <p:nvPr/>
        </p:nvSpPr>
        <p:spPr>
          <a:xfrm>
            <a:off x="748070" y="3407807"/>
            <a:ext cx="6339007" cy="299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Char char="•"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Environmental education integration</a:t>
            </a:r>
            <a:endParaRPr b="0" i="0" sz="1450" u="none" cap="none" strike="noStrike"/>
          </a:p>
        </p:txBody>
      </p:sp>
      <p:sp>
        <p:nvSpPr>
          <p:cNvPr id="228" name="Google Shape;228;p22"/>
          <p:cNvSpPr/>
          <p:nvPr/>
        </p:nvSpPr>
        <p:spPr>
          <a:xfrm>
            <a:off x="748070" y="3875246"/>
            <a:ext cx="6339007" cy="8976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None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This initiative holds transformative potential for addressing learning poverty, equipping future-ready learners, and contributing meaningfully to Namibia's education and development priorities.</a:t>
            </a:r>
            <a:endParaRPr b="0" i="0" sz="1450" u="none" cap="none" strike="noStrike"/>
          </a:p>
        </p:txBody>
      </p:sp>
      <p:pic>
        <p:nvPicPr>
          <p:cNvPr descr="preencoded.png" id="229" name="Google Shape;22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0944" y="1589603"/>
            <a:ext cx="6339007" cy="6339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748070" y="514350"/>
            <a:ext cx="6373773" cy="5843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2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3650"/>
              <a:buFont typeface="Merriweather"/>
              <a:buNone/>
            </a:pPr>
            <a:r>
              <a:rPr b="1" i="0" lang="en-US" sz="36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Why This Initiative Matters</a:t>
            </a:r>
            <a:endParaRPr b="0" i="0" sz="3650" u="none" cap="none" strike="noStrike"/>
          </a:p>
        </p:txBody>
      </p:sp>
      <p:sp>
        <p:nvSpPr>
          <p:cNvPr id="68" name="Google Shape;68;p14"/>
          <p:cNvSpPr/>
          <p:nvPr/>
        </p:nvSpPr>
        <p:spPr>
          <a:xfrm>
            <a:off x="748070" y="1547455"/>
            <a:ext cx="6339007" cy="299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None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Learning poverty = inability to read/understand a simple text by age 10</a:t>
            </a:r>
            <a:endParaRPr b="0" i="0" sz="1450" u="none" cap="none" strike="noStrike"/>
          </a:p>
        </p:txBody>
      </p:sp>
      <p:sp>
        <p:nvSpPr>
          <p:cNvPr id="69" name="Google Shape;69;p14"/>
          <p:cNvSpPr/>
          <p:nvPr/>
        </p:nvSpPr>
        <p:spPr>
          <a:xfrm>
            <a:off x="748070" y="2014895"/>
            <a:ext cx="6339007" cy="299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None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Teacher quality is central to improving foundational literacy/numeracy</a:t>
            </a:r>
            <a:endParaRPr b="0" i="0" sz="1450" u="none" cap="none" strike="noStrike"/>
          </a:p>
        </p:txBody>
      </p:sp>
      <p:sp>
        <p:nvSpPr>
          <p:cNvPr id="70" name="Google Shape;70;p14"/>
          <p:cNvSpPr/>
          <p:nvPr/>
        </p:nvSpPr>
        <p:spPr>
          <a:xfrm>
            <a:off x="748070" y="2482334"/>
            <a:ext cx="6339007" cy="299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None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This initiative builds teacher capacity through:</a:t>
            </a:r>
            <a:endParaRPr b="0" i="0" sz="1450" u="none" cap="none" strike="noStrike"/>
          </a:p>
        </p:txBody>
      </p:sp>
      <p:sp>
        <p:nvSpPr>
          <p:cNvPr id="71" name="Google Shape;71;p14"/>
          <p:cNvSpPr/>
          <p:nvPr/>
        </p:nvSpPr>
        <p:spPr>
          <a:xfrm>
            <a:off x="748070" y="2949773"/>
            <a:ext cx="6339007" cy="299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Char char="•"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Peer-led professional development</a:t>
            </a:r>
            <a:endParaRPr b="0" i="0" sz="1450" u="none" cap="none" strike="noStrike"/>
          </a:p>
        </p:txBody>
      </p:sp>
      <p:sp>
        <p:nvSpPr>
          <p:cNvPr id="72" name="Google Shape;72;p14"/>
          <p:cNvSpPr/>
          <p:nvPr/>
        </p:nvSpPr>
        <p:spPr>
          <a:xfrm>
            <a:off x="748070" y="3314343"/>
            <a:ext cx="6339007" cy="299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Char char="•"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Collaborative learning environments</a:t>
            </a:r>
            <a:endParaRPr b="0" i="0" sz="145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748070" y="3678912"/>
            <a:ext cx="6339007" cy="299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Char char="•"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Innovative teaching methodologies</a:t>
            </a:r>
            <a:endParaRPr b="0" i="0" sz="1450" u="none" cap="none" strike="noStrike"/>
          </a:p>
        </p:txBody>
      </p:sp>
      <p:sp>
        <p:nvSpPr>
          <p:cNvPr id="74" name="Google Shape;74;p14"/>
          <p:cNvSpPr/>
          <p:nvPr/>
        </p:nvSpPr>
        <p:spPr>
          <a:xfrm>
            <a:off x="748070" y="4043482"/>
            <a:ext cx="6339007" cy="299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50"/>
              <a:buFont typeface="Open Sans"/>
              <a:buChar char="•"/>
            </a:pPr>
            <a:r>
              <a:rPr b="0" i="0" lang="en-US" sz="14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Integration of environmental education</a:t>
            </a:r>
            <a:endParaRPr b="0" i="0" sz="1450" u="none" cap="none" strike="noStrike"/>
          </a:p>
        </p:txBody>
      </p:sp>
      <p:pic>
        <p:nvPicPr>
          <p:cNvPr descr="preencoded.png" id="75" name="Google Shape;7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0944" y="1589603"/>
            <a:ext cx="6339007" cy="6339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/>
          <p:nvPr/>
        </p:nvSpPr>
        <p:spPr>
          <a:xfrm>
            <a:off x="793790" y="1319093"/>
            <a:ext cx="12717661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3900"/>
              <a:buFont typeface="Merriweather"/>
              <a:buNone/>
            </a:pPr>
            <a:r>
              <a:rPr b="1" i="0" lang="en-US" sz="39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The Annual Teachers' Information Sharing Seminar</a:t>
            </a:r>
            <a:endParaRPr b="0" i="0" sz="3900" u="none" cap="none" strike="noStrike"/>
          </a:p>
        </p:txBody>
      </p:sp>
      <p:sp>
        <p:nvSpPr>
          <p:cNvPr id="82" name="Google Shape;82;p15"/>
          <p:cNvSpPr/>
          <p:nvPr/>
        </p:nvSpPr>
        <p:spPr>
          <a:xfrm>
            <a:off x="793790" y="4194096"/>
            <a:ext cx="13042821" cy="22860"/>
          </a:xfrm>
          <a:prstGeom prst="roundRect">
            <a:avLst>
              <a:gd fmla="val 364651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316486" y="3598783"/>
            <a:ext cx="22860" cy="595313"/>
          </a:xfrm>
          <a:prstGeom prst="roundRect">
            <a:avLst>
              <a:gd fmla="val 364651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3104674" y="3970853"/>
            <a:ext cx="446484" cy="446484"/>
          </a:xfrm>
          <a:prstGeom prst="roundRect">
            <a:avLst>
              <a:gd fmla="val 18670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3179088" y="4008060"/>
            <a:ext cx="297656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300"/>
              <a:buFont typeface="Merriweather"/>
              <a:buNone/>
            </a:pPr>
            <a:r>
              <a:rPr b="1" i="0" lang="en-US" sz="23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b="0" i="0" sz="2300" u="none" cap="none" strike="noStrike"/>
          </a:p>
        </p:txBody>
      </p:sp>
      <p:sp>
        <p:nvSpPr>
          <p:cNvPr id="86" name="Google Shape;86;p15"/>
          <p:cNvSpPr/>
          <p:nvPr/>
        </p:nvSpPr>
        <p:spPr>
          <a:xfrm>
            <a:off x="2087404" y="2653546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2016</a:t>
            </a:r>
            <a:endParaRPr b="0" i="0" sz="1950" u="none" cap="none" strike="noStrike"/>
          </a:p>
        </p:txBody>
      </p:sp>
      <p:sp>
        <p:nvSpPr>
          <p:cNvPr id="87" name="Google Shape;87;p15"/>
          <p:cNvSpPr/>
          <p:nvPr/>
        </p:nvSpPr>
        <p:spPr>
          <a:xfrm>
            <a:off x="992148" y="3082766"/>
            <a:ext cx="467153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Initiated at cluster level with limited participation</a:t>
            </a:r>
            <a:endParaRPr b="0" i="0" sz="1550" u="none" cap="none" strike="noStrike"/>
          </a:p>
        </p:txBody>
      </p:sp>
      <p:sp>
        <p:nvSpPr>
          <p:cNvPr id="88" name="Google Shape;88;p15"/>
          <p:cNvSpPr/>
          <p:nvPr/>
        </p:nvSpPr>
        <p:spPr>
          <a:xfrm>
            <a:off x="5974556" y="4194096"/>
            <a:ext cx="22860" cy="595313"/>
          </a:xfrm>
          <a:prstGeom prst="roundRect">
            <a:avLst>
              <a:gd fmla="val 364651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5762744" y="3970853"/>
            <a:ext cx="446484" cy="446484"/>
          </a:xfrm>
          <a:prstGeom prst="roundRect">
            <a:avLst>
              <a:gd fmla="val 18670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5837158" y="4008060"/>
            <a:ext cx="297656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300"/>
              <a:buFont typeface="Merriweather"/>
              <a:buNone/>
            </a:pPr>
            <a:r>
              <a:rPr b="1" i="0" lang="en-US" sz="23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b="0" i="0" sz="230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4745593" y="4987885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2022</a:t>
            </a:r>
            <a:endParaRPr b="0" i="0" sz="1950" u="none" cap="none" strike="noStrike"/>
          </a:p>
        </p:txBody>
      </p:sp>
      <p:sp>
        <p:nvSpPr>
          <p:cNvPr id="92" name="Google Shape;92;p15"/>
          <p:cNvSpPr/>
          <p:nvPr/>
        </p:nvSpPr>
        <p:spPr>
          <a:xfrm>
            <a:off x="3650218" y="5417106"/>
            <a:ext cx="467165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Formalized through Khomas Regional Directorate</a:t>
            </a:r>
            <a:endParaRPr b="0" i="0" sz="1550" u="none" cap="none" strike="noStrike"/>
          </a:p>
        </p:txBody>
      </p:sp>
      <p:sp>
        <p:nvSpPr>
          <p:cNvPr id="93" name="Google Shape;93;p15"/>
          <p:cNvSpPr/>
          <p:nvPr/>
        </p:nvSpPr>
        <p:spPr>
          <a:xfrm>
            <a:off x="8632746" y="3598783"/>
            <a:ext cx="22860" cy="595313"/>
          </a:xfrm>
          <a:prstGeom prst="roundRect">
            <a:avLst>
              <a:gd fmla="val 364651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8420933" y="3970853"/>
            <a:ext cx="446484" cy="446484"/>
          </a:xfrm>
          <a:prstGeom prst="roundRect">
            <a:avLst>
              <a:gd fmla="val 18670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8495348" y="4008060"/>
            <a:ext cx="297656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300"/>
              <a:buFont typeface="Merriweather"/>
              <a:buNone/>
            </a:pPr>
            <a:r>
              <a:rPr b="1" i="0" lang="en-US" sz="23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b="0" i="0" sz="2300" u="none" cap="none" strike="noStrike"/>
          </a:p>
        </p:txBody>
      </p:sp>
      <p:sp>
        <p:nvSpPr>
          <p:cNvPr id="96" name="Google Shape;96;p15"/>
          <p:cNvSpPr/>
          <p:nvPr/>
        </p:nvSpPr>
        <p:spPr>
          <a:xfrm>
            <a:off x="7403783" y="2336006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2023</a:t>
            </a:r>
            <a:endParaRPr b="0" i="0" sz="195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6308408" y="2765227"/>
            <a:ext cx="467165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Expanded partnerships with UNESCO, MEFT, IUM, UNAM</a:t>
            </a:r>
            <a:endParaRPr b="0" i="0" sz="1550" u="none" cap="none" strike="noStrike"/>
          </a:p>
        </p:txBody>
      </p:sp>
      <p:sp>
        <p:nvSpPr>
          <p:cNvPr id="98" name="Google Shape;98;p15"/>
          <p:cNvSpPr/>
          <p:nvPr/>
        </p:nvSpPr>
        <p:spPr>
          <a:xfrm>
            <a:off x="11290935" y="4194096"/>
            <a:ext cx="22860" cy="595313"/>
          </a:xfrm>
          <a:prstGeom prst="roundRect">
            <a:avLst>
              <a:gd fmla="val 364651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11079123" y="3970853"/>
            <a:ext cx="446484" cy="446484"/>
          </a:xfrm>
          <a:prstGeom prst="roundRect">
            <a:avLst>
              <a:gd fmla="val 18670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11153537" y="4008060"/>
            <a:ext cx="297656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300"/>
              <a:buFont typeface="Merriweather"/>
              <a:buNone/>
            </a:pPr>
            <a:r>
              <a:rPr b="1" i="0" lang="en-US" sz="23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4</a:t>
            </a:r>
            <a:endParaRPr b="0" i="0" sz="2300" u="none" cap="none" strike="noStrike"/>
          </a:p>
        </p:txBody>
      </p:sp>
      <p:sp>
        <p:nvSpPr>
          <p:cNvPr id="101" name="Google Shape;101;p15"/>
          <p:cNvSpPr/>
          <p:nvPr/>
        </p:nvSpPr>
        <p:spPr>
          <a:xfrm>
            <a:off x="10061972" y="4987885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Present</a:t>
            </a:r>
            <a:endParaRPr b="0" i="0" sz="1950" u="none" cap="none" strike="noStrike"/>
          </a:p>
        </p:txBody>
      </p:sp>
      <p:sp>
        <p:nvSpPr>
          <p:cNvPr id="102" name="Google Shape;102;p15"/>
          <p:cNvSpPr/>
          <p:nvPr/>
        </p:nvSpPr>
        <p:spPr>
          <a:xfrm>
            <a:off x="8966597" y="5417106"/>
            <a:ext cx="467165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Dynamic platform hosted by Van Rhyn PS in collaboration with partner schools</a:t>
            </a:r>
            <a:endParaRPr b="0" i="0" sz="155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793790" y="6275427"/>
            <a:ext cx="13042821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A teacher-led professional development initiative empowering primary school teachers in the Khomas Region through collaboration, mentorship, and innovation in Environmental Education (EE) and Education for Sustainable Development (ESD).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9" name="Google Shape;10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/>
          <p:nvPr/>
        </p:nvSpPr>
        <p:spPr>
          <a:xfrm>
            <a:off x="6280190" y="626269"/>
            <a:ext cx="5470446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3900"/>
              <a:buFont typeface="Merriweather"/>
              <a:buNone/>
            </a:pPr>
            <a:r>
              <a:rPr b="1" i="0" lang="en-US" sz="39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Collaborative Partners</a:t>
            </a:r>
            <a:endParaRPr b="0" i="0" sz="390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6280190" y="1544002"/>
            <a:ext cx="7556421" cy="3123962"/>
          </a:xfrm>
          <a:prstGeom prst="roundRect">
            <a:avLst>
              <a:gd fmla="val 2668" name="adj"/>
            </a:avLst>
          </a:prstGeom>
          <a:solidFill>
            <a:srgbClr val="FFFFFF"/>
          </a:solidFill>
          <a:ln cap="flat" cmpd="sng" w="22850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6501408" y="1765221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Schools</a:t>
            </a:r>
            <a:endParaRPr b="0" i="0" sz="1950" u="none" cap="none" strike="noStrike"/>
          </a:p>
        </p:txBody>
      </p:sp>
      <p:sp>
        <p:nvSpPr>
          <p:cNvPr id="113" name="Google Shape;113;p16"/>
          <p:cNvSpPr/>
          <p:nvPr/>
        </p:nvSpPr>
        <p:spPr>
          <a:xfrm>
            <a:off x="6501408" y="2194441"/>
            <a:ext cx="7113984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Van Rhyn Primary School (host)</a:t>
            </a:r>
            <a:endParaRPr b="0" i="0" sz="1550" u="none" cap="none" strike="noStrike"/>
          </a:p>
        </p:txBody>
      </p:sp>
      <p:sp>
        <p:nvSpPr>
          <p:cNvPr id="114" name="Google Shape;114;p16"/>
          <p:cNvSpPr/>
          <p:nvPr/>
        </p:nvSpPr>
        <p:spPr>
          <a:xfrm>
            <a:off x="6501408" y="2581394"/>
            <a:ext cx="7113984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Namutuni Primary School</a:t>
            </a:r>
            <a:endParaRPr b="0" i="0" sz="1550" u="none" cap="none" strike="noStrike"/>
          </a:p>
        </p:txBody>
      </p:sp>
      <p:sp>
        <p:nvSpPr>
          <p:cNvPr id="115" name="Google Shape;115;p16"/>
          <p:cNvSpPr/>
          <p:nvPr/>
        </p:nvSpPr>
        <p:spPr>
          <a:xfrm>
            <a:off x="6501408" y="2968347"/>
            <a:ext cx="7113984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Green Leaves Primary School</a:t>
            </a:r>
            <a:endParaRPr b="0" i="0" sz="1550" u="none" cap="none" strike="noStrike"/>
          </a:p>
        </p:txBody>
      </p:sp>
      <p:sp>
        <p:nvSpPr>
          <p:cNvPr id="116" name="Google Shape;116;p16"/>
          <p:cNvSpPr/>
          <p:nvPr/>
        </p:nvSpPr>
        <p:spPr>
          <a:xfrm>
            <a:off x="6501408" y="3355300"/>
            <a:ext cx="7113984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Michelle McLean Primary School</a:t>
            </a:r>
            <a:endParaRPr b="0" i="0" sz="1550" u="none" cap="none" strike="noStrike"/>
          </a:p>
        </p:txBody>
      </p:sp>
      <p:sp>
        <p:nvSpPr>
          <p:cNvPr id="117" name="Google Shape;117;p16"/>
          <p:cNvSpPr/>
          <p:nvPr/>
        </p:nvSpPr>
        <p:spPr>
          <a:xfrm>
            <a:off x="6501408" y="3742253"/>
            <a:ext cx="7113984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Schools for Visually Impaired</a:t>
            </a:r>
            <a:endParaRPr b="0" i="0" sz="1550" u="none" cap="none" strike="noStrike"/>
          </a:p>
        </p:txBody>
      </p:sp>
      <p:sp>
        <p:nvSpPr>
          <p:cNvPr id="118" name="Google Shape;118;p16"/>
          <p:cNvSpPr/>
          <p:nvPr/>
        </p:nvSpPr>
        <p:spPr>
          <a:xfrm>
            <a:off x="6501408" y="4129207"/>
            <a:ext cx="7113984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Schools for Hearing Impairment</a:t>
            </a:r>
            <a:endParaRPr b="0" i="0" sz="1550" u="none" cap="none" strike="noStrike"/>
          </a:p>
        </p:txBody>
      </p:sp>
      <p:sp>
        <p:nvSpPr>
          <p:cNvPr id="119" name="Google Shape;119;p16"/>
          <p:cNvSpPr/>
          <p:nvPr/>
        </p:nvSpPr>
        <p:spPr>
          <a:xfrm>
            <a:off x="6280190" y="4866323"/>
            <a:ext cx="7556421" cy="2737009"/>
          </a:xfrm>
          <a:prstGeom prst="roundRect">
            <a:avLst>
              <a:gd fmla="val 3046" name="adj"/>
            </a:avLst>
          </a:prstGeom>
          <a:solidFill>
            <a:srgbClr val="FFFFFF"/>
          </a:solidFill>
          <a:ln cap="flat" cmpd="sng" w="22850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6501408" y="5087541"/>
            <a:ext cx="3195518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Supporting Organizations</a:t>
            </a:r>
            <a:endParaRPr b="0" i="0" sz="1950" u="none" cap="none" strike="noStrike"/>
          </a:p>
        </p:txBody>
      </p:sp>
      <p:sp>
        <p:nvSpPr>
          <p:cNvPr id="121" name="Google Shape;121;p16"/>
          <p:cNvSpPr/>
          <p:nvPr/>
        </p:nvSpPr>
        <p:spPr>
          <a:xfrm>
            <a:off x="6501408" y="5516761"/>
            <a:ext cx="7113984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UNESCO</a:t>
            </a:r>
            <a:endParaRPr b="0" i="0" sz="1550" u="none" cap="none" strike="noStrike"/>
          </a:p>
        </p:txBody>
      </p:sp>
      <p:sp>
        <p:nvSpPr>
          <p:cNvPr id="122" name="Google Shape;122;p16"/>
          <p:cNvSpPr/>
          <p:nvPr/>
        </p:nvSpPr>
        <p:spPr>
          <a:xfrm>
            <a:off x="6501408" y="5903714"/>
            <a:ext cx="7113984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Ministry of Environment, Forestry and Tourism (MEFT)</a:t>
            </a:r>
            <a:endParaRPr b="0" i="0" sz="155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6501408" y="6290667"/>
            <a:ext cx="7113984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International University of Management (IUM)</a:t>
            </a:r>
            <a:endParaRPr b="0" i="0" sz="1550" u="none" cap="none" strike="noStrike"/>
          </a:p>
        </p:txBody>
      </p:sp>
      <p:sp>
        <p:nvSpPr>
          <p:cNvPr id="124" name="Google Shape;124;p16"/>
          <p:cNvSpPr/>
          <p:nvPr/>
        </p:nvSpPr>
        <p:spPr>
          <a:xfrm>
            <a:off x="6501408" y="6677620"/>
            <a:ext cx="7113984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University of Namibia (UNAM)</a:t>
            </a:r>
            <a:endParaRPr b="0" i="0" sz="1550" u="none" cap="none" strike="noStrike"/>
          </a:p>
        </p:txBody>
      </p:sp>
      <p:sp>
        <p:nvSpPr>
          <p:cNvPr id="125" name="Google Shape;125;p16"/>
          <p:cNvSpPr/>
          <p:nvPr/>
        </p:nvSpPr>
        <p:spPr>
          <a:xfrm>
            <a:off x="6501408" y="7064573"/>
            <a:ext cx="7113984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Khomas Regional Directorate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/>
          <p:nvPr/>
        </p:nvSpPr>
        <p:spPr>
          <a:xfrm>
            <a:off x="793790" y="1549837"/>
            <a:ext cx="7160776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3900"/>
              <a:buFont typeface="Merriweather"/>
              <a:buNone/>
            </a:pPr>
            <a:r>
              <a:rPr b="1" i="0" lang="en-US" sz="39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Methodologies &amp; Approaches</a:t>
            </a:r>
            <a:endParaRPr b="0" i="0" sz="3900" u="none" cap="none" strike="noStrike"/>
          </a:p>
        </p:txBody>
      </p:sp>
      <p:pic>
        <p:nvPicPr>
          <p:cNvPr descr="preencoded.png" id="132" name="Google Shape;13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566749"/>
            <a:ext cx="496133" cy="496133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7"/>
          <p:cNvSpPr/>
          <p:nvPr/>
        </p:nvSpPr>
        <p:spPr>
          <a:xfrm>
            <a:off x="793790" y="3310890"/>
            <a:ext cx="3217069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Teacher-led Presentations</a:t>
            </a:r>
            <a:endParaRPr b="0" i="0" sz="1950" u="none" cap="none" strike="noStrike"/>
          </a:p>
        </p:txBody>
      </p:sp>
      <p:sp>
        <p:nvSpPr>
          <p:cNvPr id="134" name="Google Shape;134;p17"/>
          <p:cNvSpPr/>
          <p:nvPr/>
        </p:nvSpPr>
        <p:spPr>
          <a:xfrm>
            <a:off x="793790" y="3740110"/>
            <a:ext cx="6397347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Educators share best practices, innovative teaching methods, and classroom experiences</a:t>
            </a:r>
            <a:endParaRPr b="0" i="0" sz="1550" u="none" cap="none" strike="noStrike"/>
          </a:p>
        </p:txBody>
      </p:sp>
      <p:pic>
        <p:nvPicPr>
          <p:cNvPr descr="preencoded.png" id="135" name="Google Shape;13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39144" y="2566749"/>
            <a:ext cx="496133" cy="496133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/>
          <p:nvPr/>
        </p:nvSpPr>
        <p:spPr>
          <a:xfrm>
            <a:off x="7439144" y="3310890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Motivational Talks</a:t>
            </a:r>
            <a:endParaRPr b="0" i="0" sz="1950" u="none" cap="none" strike="noStrike"/>
          </a:p>
        </p:txBody>
      </p:sp>
      <p:sp>
        <p:nvSpPr>
          <p:cNvPr id="137" name="Google Shape;137;p17"/>
          <p:cNvSpPr/>
          <p:nvPr/>
        </p:nvSpPr>
        <p:spPr>
          <a:xfrm>
            <a:off x="7439144" y="3740110"/>
            <a:ext cx="639746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Inspirational sessions to encourage teacher engagement and professional growth</a:t>
            </a:r>
            <a:endParaRPr b="0" i="0" sz="1550" u="none" cap="none" strike="noStrike"/>
          </a:p>
        </p:txBody>
      </p:sp>
      <p:pic>
        <p:nvPicPr>
          <p:cNvPr descr="preencoded.png" id="138" name="Google Shape;138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4871323"/>
            <a:ext cx="496133" cy="496133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/>
          <p:nvPr/>
        </p:nvSpPr>
        <p:spPr>
          <a:xfrm>
            <a:off x="793790" y="5615464"/>
            <a:ext cx="2663071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Hands-on Workshops</a:t>
            </a:r>
            <a:endParaRPr b="0" i="0" sz="1950" u="none" cap="none" strike="noStrike"/>
          </a:p>
        </p:txBody>
      </p:sp>
      <p:sp>
        <p:nvSpPr>
          <p:cNvPr id="140" name="Google Shape;140;p17"/>
          <p:cNvSpPr/>
          <p:nvPr/>
        </p:nvSpPr>
        <p:spPr>
          <a:xfrm>
            <a:off x="793790" y="6044684"/>
            <a:ext cx="6397347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Including Mindsinaction's programming workshops for practical skill development</a:t>
            </a:r>
            <a:endParaRPr b="0" i="0" sz="1550" u="none" cap="none" strike="noStrike"/>
          </a:p>
        </p:txBody>
      </p:sp>
      <p:pic>
        <p:nvPicPr>
          <p:cNvPr descr="preencoded.png" id="141" name="Google Shape;141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39144" y="4871323"/>
            <a:ext cx="496133" cy="496133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7"/>
          <p:cNvSpPr/>
          <p:nvPr/>
        </p:nvSpPr>
        <p:spPr>
          <a:xfrm>
            <a:off x="7439144" y="5615464"/>
            <a:ext cx="2697242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Experiential Learning</a:t>
            </a:r>
            <a:endParaRPr b="0" i="0" sz="1950" u="none" cap="none" strike="noStrike"/>
          </a:p>
        </p:txBody>
      </p:sp>
      <p:sp>
        <p:nvSpPr>
          <p:cNvPr id="143" name="Google Shape;143;p17"/>
          <p:cNvSpPr/>
          <p:nvPr/>
        </p:nvSpPr>
        <p:spPr>
          <a:xfrm>
            <a:off x="7439144" y="6044684"/>
            <a:ext cx="639746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Site visits and field experiences to enhance environmental education understanding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9" name="Google Shape;14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/>
          <p:nvPr/>
        </p:nvSpPr>
        <p:spPr>
          <a:xfrm>
            <a:off x="793790" y="1197650"/>
            <a:ext cx="4961811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3900"/>
              <a:buFont typeface="Merriweather"/>
              <a:buNone/>
            </a:pPr>
            <a:r>
              <a:rPr b="1" i="0" lang="en-US" sz="39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Growth &amp; Impact</a:t>
            </a:r>
            <a:endParaRPr b="0" i="0" sz="3900" u="none" cap="none" strike="noStrike"/>
          </a:p>
        </p:txBody>
      </p:sp>
      <p:sp>
        <p:nvSpPr>
          <p:cNvPr id="151" name="Google Shape;151;p18"/>
          <p:cNvSpPr/>
          <p:nvPr/>
        </p:nvSpPr>
        <p:spPr>
          <a:xfrm>
            <a:off x="793790" y="2437805"/>
            <a:ext cx="3536156" cy="654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5150"/>
              <a:buFont typeface="Merriweather"/>
              <a:buNone/>
            </a:pPr>
            <a:r>
              <a:rPr b="1" i="0" lang="en-US" sz="51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b="0" i="0" sz="5150" u="none" cap="none" strike="noStrike"/>
          </a:p>
        </p:txBody>
      </p:sp>
      <p:sp>
        <p:nvSpPr>
          <p:cNvPr id="152" name="Google Shape;152;p18"/>
          <p:cNvSpPr/>
          <p:nvPr/>
        </p:nvSpPr>
        <p:spPr>
          <a:xfrm>
            <a:off x="985123" y="3340775"/>
            <a:ext cx="3153370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Initial Teacher Presenters</a:t>
            </a:r>
            <a:endParaRPr b="0" i="0" sz="1950" u="none" cap="none" strike="noStrike"/>
          </a:p>
        </p:txBody>
      </p:sp>
      <p:sp>
        <p:nvSpPr>
          <p:cNvPr id="153" name="Google Shape;153;p18"/>
          <p:cNvSpPr/>
          <p:nvPr/>
        </p:nvSpPr>
        <p:spPr>
          <a:xfrm>
            <a:off x="793790" y="3849291"/>
            <a:ext cx="353615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When the program started</a:t>
            </a:r>
            <a:endParaRPr b="0" i="0" sz="1550" u="none" cap="none" strike="noStrike"/>
          </a:p>
        </p:txBody>
      </p:sp>
      <p:sp>
        <p:nvSpPr>
          <p:cNvPr id="154" name="Google Shape;154;p18"/>
          <p:cNvSpPr/>
          <p:nvPr/>
        </p:nvSpPr>
        <p:spPr>
          <a:xfrm>
            <a:off x="793790" y="4762143"/>
            <a:ext cx="3536156" cy="654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5150"/>
              <a:buFont typeface="Merriweather"/>
              <a:buNone/>
            </a:pPr>
            <a:r>
              <a:rPr b="1" i="0" lang="en-US" sz="51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7</a:t>
            </a:r>
            <a:endParaRPr b="0" i="0" sz="5150" u="none" cap="none" strike="noStrike"/>
          </a:p>
        </p:txBody>
      </p:sp>
      <p:sp>
        <p:nvSpPr>
          <p:cNvPr id="155" name="Google Shape;155;p18"/>
          <p:cNvSpPr/>
          <p:nvPr/>
        </p:nvSpPr>
        <p:spPr>
          <a:xfrm>
            <a:off x="887611" y="5665113"/>
            <a:ext cx="3348514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Current Teacher Presenters</a:t>
            </a:r>
            <a:endParaRPr b="0" i="0" sz="195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793790" y="6173629"/>
            <a:ext cx="353615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Showing significant growth in confidence and participation</a:t>
            </a:r>
            <a:endParaRPr b="0" i="0" sz="1550" u="none" cap="none" strike="noStrike"/>
          </a:p>
        </p:txBody>
      </p:sp>
      <p:sp>
        <p:nvSpPr>
          <p:cNvPr id="157" name="Google Shape;157;p18"/>
          <p:cNvSpPr/>
          <p:nvPr/>
        </p:nvSpPr>
        <p:spPr>
          <a:xfrm>
            <a:off x="4821674" y="2313742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Measurable Results:</a:t>
            </a:r>
            <a:endParaRPr b="0" i="0" sz="1950" u="none" cap="none" strike="noStrike"/>
          </a:p>
        </p:txBody>
      </p:sp>
      <p:sp>
        <p:nvSpPr>
          <p:cNvPr id="158" name="Google Shape;158;p18"/>
          <p:cNvSpPr/>
          <p:nvPr/>
        </p:nvSpPr>
        <p:spPr>
          <a:xfrm>
            <a:off x="4821674" y="2822258"/>
            <a:ext cx="353615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Enhanced classroom practices</a:t>
            </a:r>
            <a:endParaRPr b="0" i="0" sz="1550" u="none" cap="none" strike="noStrike"/>
          </a:p>
        </p:txBody>
      </p:sp>
      <p:sp>
        <p:nvSpPr>
          <p:cNvPr id="159" name="Google Shape;159;p18"/>
          <p:cNvSpPr/>
          <p:nvPr/>
        </p:nvSpPr>
        <p:spPr>
          <a:xfrm>
            <a:off x="4821674" y="3209211"/>
            <a:ext cx="353615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Improved learner engagement</a:t>
            </a:r>
            <a:endParaRPr b="0" i="0" sz="1550" u="none" cap="none" strike="noStrike"/>
          </a:p>
        </p:txBody>
      </p:sp>
      <p:sp>
        <p:nvSpPr>
          <p:cNvPr id="160" name="Google Shape;160;p18"/>
          <p:cNvSpPr/>
          <p:nvPr/>
        </p:nvSpPr>
        <p:spPr>
          <a:xfrm>
            <a:off x="4821674" y="3596164"/>
            <a:ext cx="353615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Integration of Environmental Education</a:t>
            </a:r>
            <a:endParaRPr b="0" i="0" sz="1550" u="none" cap="none" strike="noStrike"/>
          </a:p>
        </p:txBody>
      </p:sp>
      <p:sp>
        <p:nvSpPr>
          <p:cNvPr id="161" name="Google Shape;161;p18"/>
          <p:cNvSpPr/>
          <p:nvPr/>
        </p:nvSpPr>
        <p:spPr>
          <a:xfrm>
            <a:off x="4821674" y="4300657"/>
            <a:ext cx="353615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Incorporation of indigenous knowledge systems</a:t>
            </a:r>
            <a:endParaRPr b="0" i="0" sz="1550" u="none" cap="none" strike="noStrike"/>
          </a:p>
        </p:txBody>
      </p:sp>
      <p:sp>
        <p:nvSpPr>
          <p:cNvPr id="162" name="Google Shape;162;p18"/>
          <p:cNvSpPr/>
          <p:nvPr/>
        </p:nvSpPr>
        <p:spPr>
          <a:xfrm>
            <a:off x="4821674" y="5005149"/>
            <a:ext cx="353615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Adoption of innovative technology</a:t>
            </a:r>
            <a:endParaRPr b="0" i="0" sz="1550" u="none" cap="none" strike="noStrike"/>
          </a:p>
        </p:txBody>
      </p:sp>
      <p:sp>
        <p:nvSpPr>
          <p:cNvPr id="163" name="Google Shape;163;p18"/>
          <p:cNvSpPr/>
          <p:nvPr/>
        </p:nvSpPr>
        <p:spPr>
          <a:xfrm>
            <a:off x="4821674" y="5392103"/>
            <a:ext cx="3536156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Char char="•"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Increased teacher confidence and peer motivation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/>
          <p:nvPr/>
        </p:nvSpPr>
        <p:spPr>
          <a:xfrm>
            <a:off x="583763" y="401360"/>
            <a:ext cx="3648789" cy="4561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61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850"/>
              <a:buFont typeface="Merriweather"/>
              <a:buNone/>
            </a:pPr>
            <a:r>
              <a:rPr b="1" i="0" lang="en-US" sz="28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Inclusivity in Action</a:t>
            </a:r>
            <a:endParaRPr b="0" i="0" sz="2850" u="none" cap="none" strike="noStrike"/>
          </a:p>
        </p:txBody>
      </p:sp>
      <p:sp>
        <p:nvSpPr>
          <p:cNvPr id="170" name="Google Shape;170;p19"/>
          <p:cNvSpPr/>
          <p:nvPr/>
        </p:nvSpPr>
        <p:spPr>
          <a:xfrm>
            <a:off x="802600" y="1313498"/>
            <a:ext cx="13244036" cy="466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100"/>
              <a:buFont typeface="Open Sans"/>
              <a:buNone/>
            </a:pPr>
            <a:r>
              <a:rPr b="0" i="0" lang="en-US" sz="11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The seminar focuses on inclusivity, demonstrated by the active participation of schools for the </a:t>
            </a:r>
            <a:r>
              <a:rPr b="1" i="0" lang="en-US" sz="11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Visually Impaired and Hearing impairment</a:t>
            </a:r>
            <a:r>
              <a:rPr b="0" i="0" lang="en-US" sz="11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, affirming the seminar's commitment to equitable professional development opportunities for all.</a:t>
            </a:r>
            <a:endParaRPr b="0" i="0" sz="1100" u="none" cap="none" strike="noStrike"/>
          </a:p>
        </p:txBody>
      </p:sp>
      <p:sp>
        <p:nvSpPr>
          <p:cNvPr id="171" name="Google Shape;171;p19"/>
          <p:cNvSpPr/>
          <p:nvPr/>
        </p:nvSpPr>
        <p:spPr>
          <a:xfrm>
            <a:off x="583763" y="1149310"/>
            <a:ext cx="15240" cy="795338"/>
          </a:xfrm>
          <a:prstGeom prst="rect">
            <a:avLst/>
          </a:prstGeom>
          <a:solidFill>
            <a:srgbClr val="FFAD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/>
          <p:nvPr/>
        </p:nvSpPr>
        <p:spPr>
          <a:xfrm>
            <a:off x="583763" y="2254687"/>
            <a:ext cx="1966793" cy="2280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400"/>
              <a:buFont typeface="Merriweather"/>
              <a:buNone/>
            </a:pPr>
            <a:r>
              <a:rPr b="1" i="0" lang="en-US" sz="14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Inclusive Approaches:</a:t>
            </a:r>
            <a:endParaRPr b="0" i="0" sz="1400" u="none" cap="none" strike="noStrike"/>
          </a:p>
        </p:txBody>
      </p:sp>
      <p:sp>
        <p:nvSpPr>
          <p:cNvPr id="173" name="Google Shape;173;p19"/>
          <p:cNvSpPr/>
          <p:nvPr/>
        </p:nvSpPr>
        <p:spPr>
          <a:xfrm>
            <a:off x="583763" y="2628543"/>
            <a:ext cx="6553438" cy="2334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100"/>
              <a:buFont typeface="Open Sans"/>
              <a:buChar char="•"/>
            </a:pPr>
            <a:r>
              <a:rPr b="0" i="0" lang="en-US" sz="11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Accessible materials and resources</a:t>
            </a:r>
            <a:endParaRPr b="0" i="0" sz="1100" u="none" cap="none" strike="noStrike"/>
          </a:p>
        </p:txBody>
      </p:sp>
      <p:sp>
        <p:nvSpPr>
          <p:cNvPr id="174" name="Google Shape;174;p19"/>
          <p:cNvSpPr/>
          <p:nvPr/>
        </p:nvSpPr>
        <p:spPr>
          <a:xfrm>
            <a:off x="583763" y="2913102"/>
            <a:ext cx="6553438" cy="2334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100"/>
              <a:buFont typeface="Open Sans"/>
              <a:buChar char="•"/>
            </a:pPr>
            <a:r>
              <a:rPr b="0" i="0" lang="en-US" sz="11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Specialized teaching methodologies</a:t>
            </a:r>
            <a:endParaRPr b="0" i="0" sz="1100" u="none" cap="none" strike="noStrike"/>
          </a:p>
        </p:txBody>
      </p:sp>
      <p:sp>
        <p:nvSpPr>
          <p:cNvPr id="175" name="Google Shape;175;p19"/>
          <p:cNvSpPr/>
          <p:nvPr/>
        </p:nvSpPr>
        <p:spPr>
          <a:xfrm>
            <a:off x="583763" y="3197662"/>
            <a:ext cx="6553438" cy="2334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100"/>
              <a:buFont typeface="Open Sans"/>
              <a:buChar char="•"/>
            </a:pPr>
            <a:r>
              <a:rPr b="0" i="0" lang="en-US" sz="11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Adaptive technology integration</a:t>
            </a:r>
            <a:endParaRPr b="0" i="0" sz="1100" u="none" cap="none" strike="noStrike"/>
          </a:p>
        </p:txBody>
      </p:sp>
      <p:sp>
        <p:nvSpPr>
          <p:cNvPr id="176" name="Google Shape;176;p19"/>
          <p:cNvSpPr/>
          <p:nvPr/>
        </p:nvSpPr>
        <p:spPr>
          <a:xfrm>
            <a:off x="583763" y="3482221"/>
            <a:ext cx="6553438" cy="2334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100"/>
              <a:buFont typeface="Open Sans"/>
              <a:buChar char="•"/>
            </a:pPr>
            <a:r>
              <a:rPr b="0" i="0" lang="en-US" sz="110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Collaborative learning environments</a:t>
            </a:r>
            <a:endParaRPr b="0" i="0" sz="1100" u="none" cap="none" strike="noStrike"/>
          </a:p>
        </p:txBody>
      </p:sp>
      <p:pic>
        <p:nvPicPr>
          <p:cNvPr descr="preencoded.png" id="177" name="Google Shape;17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00818" y="2273022"/>
            <a:ext cx="6553438" cy="655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/>
          <p:nvPr/>
        </p:nvSpPr>
        <p:spPr>
          <a:xfrm>
            <a:off x="793790" y="1571268"/>
            <a:ext cx="4961811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3900"/>
              <a:buFont typeface="Merriweather"/>
              <a:buNone/>
            </a:pPr>
            <a:r>
              <a:rPr b="1" i="0" lang="en-US" sz="39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Policy Alignment</a:t>
            </a:r>
            <a:endParaRPr b="0" i="0" sz="3900" u="none" cap="none" strike="noStrike"/>
          </a:p>
        </p:txBody>
      </p:sp>
      <p:sp>
        <p:nvSpPr>
          <p:cNvPr id="184" name="Google Shape;184;p20"/>
          <p:cNvSpPr/>
          <p:nvPr/>
        </p:nvSpPr>
        <p:spPr>
          <a:xfrm>
            <a:off x="793790" y="2588181"/>
            <a:ext cx="6422231" cy="1506736"/>
          </a:xfrm>
          <a:prstGeom prst="roundRect">
            <a:avLst>
              <a:gd fmla="val 7282" name="adj"/>
            </a:avLst>
          </a:prstGeom>
          <a:solidFill>
            <a:srgbClr val="FFFFFF"/>
          </a:solidFill>
          <a:ln cap="flat" cmpd="sng" w="22850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770930" y="2588181"/>
            <a:ext cx="91440" cy="1506736"/>
          </a:xfrm>
          <a:prstGeom prst="roundRect">
            <a:avLst>
              <a:gd fmla="val 91163" name="adj"/>
            </a:avLst>
          </a:prstGeom>
          <a:solidFill>
            <a:srgbClr val="FFAD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1083588" y="2809399"/>
            <a:ext cx="5814893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Environmental Education and ESD Policy (2019)</a:t>
            </a:r>
            <a:endParaRPr b="0" i="0" sz="1950" u="none" cap="none" strike="noStrike"/>
          </a:p>
        </p:txBody>
      </p:sp>
      <p:sp>
        <p:nvSpPr>
          <p:cNvPr id="187" name="Google Shape;187;p20"/>
          <p:cNvSpPr/>
          <p:nvPr/>
        </p:nvSpPr>
        <p:spPr>
          <a:xfrm>
            <a:off x="1083588" y="3238619"/>
            <a:ext cx="591121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Encourages institutional EE/ESD action plans and teacher capacity-building</a:t>
            </a:r>
            <a:endParaRPr b="0" i="0" sz="1550" u="none" cap="none" strike="noStrike"/>
          </a:p>
        </p:txBody>
      </p:sp>
      <p:sp>
        <p:nvSpPr>
          <p:cNvPr id="188" name="Google Shape;188;p20"/>
          <p:cNvSpPr/>
          <p:nvPr/>
        </p:nvSpPr>
        <p:spPr>
          <a:xfrm>
            <a:off x="7414379" y="2588181"/>
            <a:ext cx="6422231" cy="1506736"/>
          </a:xfrm>
          <a:prstGeom prst="roundRect">
            <a:avLst>
              <a:gd fmla="val 7282" name="adj"/>
            </a:avLst>
          </a:prstGeom>
          <a:solidFill>
            <a:srgbClr val="FFFFFF"/>
          </a:solidFill>
          <a:ln cap="flat" cmpd="sng" w="22850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7391519" y="2588181"/>
            <a:ext cx="91440" cy="1506736"/>
          </a:xfrm>
          <a:prstGeom prst="roundRect">
            <a:avLst>
              <a:gd fmla="val 91163" name="adj"/>
            </a:avLst>
          </a:prstGeom>
          <a:solidFill>
            <a:srgbClr val="FFAD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7704177" y="2809399"/>
            <a:ext cx="5723334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National Curriculum for Basic Education (2016)</a:t>
            </a:r>
            <a:endParaRPr b="0" i="0" sz="1950" u="none" cap="none" strike="noStrike"/>
          </a:p>
        </p:txBody>
      </p:sp>
      <p:sp>
        <p:nvSpPr>
          <p:cNvPr id="191" name="Google Shape;191;p20"/>
          <p:cNvSpPr/>
          <p:nvPr/>
        </p:nvSpPr>
        <p:spPr>
          <a:xfrm>
            <a:off x="7704177" y="3238619"/>
            <a:ext cx="591121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Promotes practical, inquiry-based, and cross-curricular integration of sustainability</a:t>
            </a:r>
            <a:endParaRPr b="0" i="0" sz="1550" u="none" cap="none" strike="noStrike"/>
          </a:p>
        </p:txBody>
      </p:sp>
      <p:sp>
        <p:nvSpPr>
          <p:cNvPr id="192" name="Google Shape;192;p20"/>
          <p:cNvSpPr/>
          <p:nvPr/>
        </p:nvSpPr>
        <p:spPr>
          <a:xfrm>
            <a:off x="793790" y="4293275"/>
            <a:ext cx="6422231" cy="1506736"/>
          </a:xfrm>
          <a:prstGeom prst="roundRect">
            <a:avLst>
              <a:gd fmla="val 7282" name="adj"/>
            </a:avLst>
          </a:prstGeom>
          <a:solidFill>
            <a:srgbClr val="FFFFFF"/>
          </a:solidFill>
          <a:ln cap="flat" cmpd="sng" w="22850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0"/>
          <p:cNvSpPr/>
          <p:nvPr/>
        </p:nvSpPr>
        <p:spPr>
          <a:xfrm>
            <a:off x="770930" y="4293275"/>
            <a:ext cx="91440" cy="1506736"/>
          </a:xfrm>
          <a:prstGeom prst="roundRect">
            <a:avLst>
              <a:gd fmla="val 91163" name="adj"/>
            </a:avLst>
          </a:prstGeom>
          <a:solidFill>
            <a:srgbClr val="FFAD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1083588" y="4514493"/>
            <a:ext cx="3991570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Inclusive Education Policy (2013)</a:t>
            </a:r>
            <a:endParaRPr b="0" i="0" sz="1950" u="none" cap="none" strike="noStrike"/>
          </a:p>
        </p:txBody>
      </p:sp>
      <p:sp>
        <p:nvSpPr>
          <p:cNvPr id="195" name="Google Shape;195;p20"/>
          <p:cNvSpPr/>
          <p:nvPr/>
        </p:nvSpPr>
        <p:spPr>
          <a:xfrm>
            <a:off x="1083588" y="4943713"/>
            <a:ext cx="5911215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Ensures equitable access to professional development for all educators</a:t>
            </a:r>
            <a:endParaRPr b="0" i="0" sz="1550" u="none" cap="none" strike="noStrike"/>
          </a:p>
        </p:txBody>
      </p:sp>
      <p:sp>
        <p:nvSpPr>
          <p:cNvPr id="196" name="Google Shape;196;p20"/>
          <p:cNvSpPr/>
          <p:nvPr/>
        </p:nvSpPr>
        <p:spPr>
          <a:xfrm>
            <a:off x="7414379" y="4293275"/>
            <a:ext cx="6422231" cy="1506736"/>
          </a:xfrm>
          <a:prstGeom prst="roundRect">
            <a:avLst>
              <a:gd fmla="val 7282" name="adj"/>
            </a:avLst>
          </a:prstGeom>
          <a:solidFill>
            <a:srgbClr val="FFFFFF"/>
          </a:solidFill>
          <a:ln cap="flat" cmpd="sng" w="22850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"/>
          <p:cNvSpPr/>
          <p:nvPr/>
        </p:nvSpPr>
        <p:spPr>
          <a:xfrm>
            <a:off x="7391519" y="4293275"/>
            <a:ext cx="91440" cy="1506736"/>
          </a:xfrm>
          <a:prstGeom prst="roundRect">
            <a:avLst>
              <a:gd fmla="val 91163" name="adj"/>
            </a:avLst>
          </a:prstGeom>
          <a:solidFill>
            <a:srgbClr val="FFAD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0"/>
          <p:cNvSpPr/>
          <p:nvPr/>
        </p:nvSpPr>
        <p:spPr>
          <a:xfrm>
            <a:off x="7704177" y="4514493"/>
            <a:ext cx="5911215" cy="6203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National Policy on Science, Technology, and Innovation (2020–2030)</a:t>
            </a:r>
            <a:endParaRPr b="0" i="0" sz="1950" u="none" cap="none" strike="noStrike"/>
          </a:p>
        </p:txBody>
      </p:sp>
      <p:sp>
        <p:nvSpPr>
          <p:cNvPr id="199" name="Google Shape;199;p20"/>
          <p:cNvSpPr/>
          <p:nvPr/>
        </p:nvSpPr>
        <p:spPr>
          <a:xfrm>
            <a:off x="7704177" y="5253871"/>
            <a:ext cx="5911215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Supports technology integration in education</a:t>
            </a:r>
            <a:endParaRPr b="0" i="0" sz="1550" u="none" cap="none" strike="noStrike"/>
          </a:p>
        </p:txBody>
      </p:sp>
      <p:sp>
        <p:nvSpPr>
          <p:cNvPr id="200" name="Google Shape;200;p20"/>
          <p:cNvSpPr/>
          <p:nvPr/>
        </p:nvSpPr>
        <p:spPr>
          <a:xfrm>
            <a:off x="793790" y="6023253"/>
            <a:ext cx="13042821" cy="63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The initiative's outcomes contribute to </a:t>
            </a:r>
            <a:r>
              <a:rPr b="1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Vision 2030 and National Development Plans (NDPs)</a:t>
            </a: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in building a skilled, environmentally responsible, and inclusive education system.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6" name="Google Shape;20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1"/>
          <p:cNvSpPr/>
          <p:nvPr/>
        </p:nvSpPr>
        <p:spPr>
          <a:xfrm>
            <a:off x="6280190" y="1869758"/>
            <a:ext cx="4961811" cy="6200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58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3900"/>
              <a:buFont typeface="Merriweather"/>
              <a:buNone/>
            </a:pPr>
            <a:r>
              <a:rPr b="1" i="0" lang="en-US" sz="390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Future Directions</a:t>
            </a:r>
            <a:endParaRPr b="0" i="0" sz="3900" u="none" cap="none" strike="noStrike"/>
          </a:p>
        </p:txBody>
      </p:sp>
      <p:pic>
        <p:nvPicPr>
          <p:cNvPr descr="preencoded.png" id="208" name="Google Shape;20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2787491"/>
            <a:ext cx="992267" cy="119074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1"/>
          <p:cNvSpPr/>
          <p:nvPr/>
        </p:nvSpPr>
        <p:spPr>
          <a:xfrm>
            <a:off x="7470815" y="2985849"/>
            <a:ext cx="2480905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Regional Expansion</a:t>
            </a:r>
            <a:endParaRPr b="0" i="0" sz="1950" u="none" cap="none" strike="noStrike"/>
          </a:p>
        </p:txBody>
      </p:sp>
      <p:sp>
        <p:nvSpPr>
          <p:cNvPr id="210" name="Google Shape;210;p21"/>
          <p:cNvSpPr/>
          <p:nvPr/>
        </p:nvSpPr>
        <p:spPr>
          <a:xfrm>
            <a:off x="7470815" y="3415070"/>
            <a:ext cx="636579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Extending the model to other regions across Namibia</a:t>
            </a:r>
            <a:endParaRPr b="0" i="0" sz="1550" u="none" cap="none" strike="noStrike"/>
          </a:p>
        </p:txBody>
      </p:sp>
      <p:pic>
        <p:nvPicPr>
          <p:cNvPr descr="preencoded.png" id="211" name="Google Shape;211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0190" y="3978235"/>
            <a:ext cx="992267" cy="119074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1"/>
          <p:cNvSpPr/>
          <p:nvPr/>
        </p:nvSpPr>
        <p:spPr>
          <a:xfrm>
            <a:off x="7470815" y="4176593"/>
            <a:ext cx="3447098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Inter-regional Collaboration</a:t>
            </a:r>
            <a:endParaRPr b="0" i="0" sz="1950" u="none" cap="none" strike="noStrike"/>
          </a:p>
        </p:txBody>
      </p:sp>
      <p:sp>
        <p:nvSpPr>
          <p:cNvPr id="213" name="Google Shape;213;p21"/>
          <p:cNvSpPr/>
          <p:nvPr/>
        </p:nvSpPr>
        <p:spPr>
          <a:xfrm>
            <a:off x="7470815" y="4605814"/>
            <a:ext cx="636579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Creating networks for sharing best practices between regions</a:t>
            </a:r>
            <a:endParaRPr b="0" i="0" sz="1550" u="none" cap="none" strike="noStrike"/>
          </a:p>
        </p:txBody>
      </p:sp>
      <p:pic>
        <p:nvPicPr>
          <p:cNvPr descr="preencoded.png" id="214" name="Google Shape;214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0190" y="5168979"/>
            <a:ext cx="992267" cy="1190744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1"/>
          <p:cNvSpPr/>
          <p:nvPr/>
        </p:nvSpPr>
        <p:spPr>
          <a:xfrm>
            <a:off x="7470815" y="5367338"/>
            <a:ext cx="3000494" cy="310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950"/>
              <a:buFont typeface="Merriweather"/>
              <a:buNone/>
            </a:pPr>
            <a:r>
              <a:rPr b="1" i="0" lang="en-US" sz="1950" u="none" cap="none" strike="noStrike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Amplified Peer Learning</a:t>
            </a:r>
            <a:endParaRPr b="0" i="0" sz="1950" u="none" cap="none" strike="noStrike"/>
          </a:p>
        </p:txBody>
      </p:sp>
      <p:sp>
        <p:nvSpPr>
          <p:cNvPr id="216" name="Google Shape;216;p21"/>
          <p:cNvSpPr/>
          <p:nvPr/>
        </p:nvSpPr>
        <p:spPr>
          <a:xfrm>
            <a:off x="7470815" y="5796558"/>
            <a:ext cx="6365796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550"/>
              <a:buFont typeface="Open Sans"/>
              <a:buNone/>
            </a:pPr>
            <a:r>
              <a:rPr b="0" i="0" lang="en-US" sz="1550" u="none" cap="none" strike="noStrike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Scaling the impact through broader teacher participation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